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5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7e218494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17e218494c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7e21849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17e218494c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7e218494c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17e218494c_5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7e218494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17e218494c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7e21849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17e218494c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0" Type="http://schemas.openxmlformats.org/officeDocument/2006/relationships/image" Target="../media/image10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white coat holding a stethoscope&#10;&#10;Description automatically generated" id="84" name="Google Shape;84;p13"/>
          <p:cNvPicPr preferRelativeResize="0"/>
          <p:nvPr/>
        </p:nvPicPr>
        <p:blipFill rotWithShape="1">
          <a:blip r:embed="rId3">
            <a:alphaModFix amt="13000"/>
          </a:blip>
          <a:srcRect b="26926" l="932" r="934" t="9080"/>
          <a:stretch/>
        </p:blipFill>
        <p:spPr>
          <a:xfrm>
            <a:off x="113794" y="0"/>
            <a:ext cx="11964412" cy="5397910"/>
          </a:xfrm>
          <a:custGeom>
            <a:rect b="b" l="l" r="r" t="t"/>
            <a:pathLst>
              <a:path extrusionOk="0" h="4170136" w="11964412">
                <a:moveTo>
                  <a:pt x="0" y="0"/>
                </a:moveTo>
                <a:lnTo>
                  <a:pt x="11964412" y="0"/>
                </a:lnTo>
                <a:cubicBezTo>
                  <a:pt x="11964412" y="2303103"/>
                  <a:pt x="9286087" y="4170136"/>
                  <a:pt x="5982206" y="4170136"/>
                </a:cubicBezTo>
                <a:cubicBezTo>
                  <a:pt x="2678325" y="4170136"/>
                  <a:pt x="0" y="2303103"/>
                  <a:pt x="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black, darkness&#10;&#10;Description automatically generated" id="85" name="Google Shape;85;p13"/>
          <p:cNvPicPr preferRelativeResize="0"/>
          <p:nvPr/>
        </p:nvPicPr>
        <p:blipFill rotWithShape="1">
          <a:blip r:embed="rId4">
            <a:alphaModFix amt="38000"/>
          </a:blip>
          <a:srcRect b="0" l="0" r="0" t="0"/>
          <a:stretch/>
        </p:blipFill>
        <p:spPr>
          <a:xfrm>
            <a:off x="1" y="0"/>
            <a:ext cx="2802194" cy="2523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lack, darkness&#10;&#10;Description automatically generated" id="86" name="Google Shape;86;p13"/>
          <p:cNvPicPr preferRelativeResize="0"/>
          <p:nvPr/>
        </p:nvPicPr>
        <p:blipFill rotWithShape="1">
          <a:blip r:embed="rId4">
            <a:alphaModFix amt="33000"/>
          </a:blip>
          <a:srcRect b="0" l="0" r="0" t="0"/>
          <a:stretch/>
        </p:blipFill>
        <p:spPr>
          <a:xfrm flipH="1" rot="5400000">
            <a:off x="9851634" y="4517634"/>
            <a:ext cx="2462981" cy="22177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1255900" y="2114050"/>
            <a:ext cx="94977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AI: An Intelligent Healthcare Assistant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2"/>
          <p:cNvGrpSpPr/>
          <p:nvPr/>
        </p:nvGrpSpPr>
        <p:grpSpPr>
          <a:xfrm>
            <a:off x="592650" y="1644025"/>
            <a:ext cx="5218792" cy="4400089"/>
            <a:chOff x="7125704" y="873169"/>
            <a:chExt cx="5035500" cy="3805976"/>
          </a:xfrm>
        </p:grpSpPr>
        <p:sp>
          <p:nvSpPr>
            <p:cNvPr id="180" name="Google Shape;180;p22"/>
            <p:cNvSpPr txBox="1"/>
            <p:nvPr/>
          </p:nvSpPr>
          <p:spPr>
            <a:xfrm>
              <a:off x="7172549" y="873169"/>
              <a:ext cx="4935600" cy="16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 Architecture on Oracle Cloud</a:t>
              </a:r>
              <a:endParaRPr b="1" sz="4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1" name="Google Shape;181;p22"/>
            <p:cNvSpPr txBox="1"/>
            <p:nvPr/>
          </p:nvSpPr>
          <p:spPr>
            <a:xfrm>
              <a:off x="7125704" y="2311846"/>
              <a:ext cx="5035500" cy="23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</a:rPr>
                <a:t>User → Frontend (Streamlit) → API (FastAPI) → RAG Model → Knowledge Retrieval → Response to User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</a:rPr>
                <a:t>This architecture enables efficient processing and accurate responses by integrating advanced AI with a robust backend.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2" name="Google Shape;182;p22"/>
          <p:cNvSpPr/>
          <p:nvPr/>
        </p:nvSpPr>
        <p:spPr>
          <a:xfrm>
            <a:off x="5756506" y="840195"/>
            <a:ext cx="6435494" cy="3505200"/>
          </a:xfrm>
          <a:custGeom>
            <a:rect b="b" l="l" r="r" t="t"/>
            <a:pathLst>
              <a:path extrusionOk="0" h="3505200" w="6435494">
                <a:moveTo>
                  <a:pt x="1752600" y="0"/>
                </a:moveTo>
                <a:lnTo>
                  <a:pt x="6435494" y="0"/>
                </a:lnTo>
                <a:lnTo>
                  <a:pt x="6435494" y="3505200"/>
                </a:lnTo>
                <a:lnTo>
                  <a:pt x="1752600" y="3505200"/>
                </a:ln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black, darkness&#10;&#10;Description automatically generated" id="183" name="Google Shape;183;p22"/>
          <p:cNvPicPr preferRelativeResize="0"/>
          <p:nvPr/>
        </p:nvPicPr>
        <p:blipFill rotWithShape="1">
          <a:blip r:embed="rId3">
            <a:alphaModFix amt="38000"/>
          </a:blip>
          <a:srcRect b="0" l="0" r="0" t="0"/>
          <a:stretch/>
        </p:blipFill>
        <p:spPr>
          <a:xfrm flipH="1" rot="5400000">
            <a:off x="10454245" y="5120245"/>
            <a:ext cx="1828799" cy="16467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2"/>
          <p:cNvGrpSpPr/>
          <p:nvPr/>
        </p:nvGrpSpPr>
        <p:grpSpPr>
          <a:xfrm>
            <a:off x="6433841" y="1051089"/>
            <a:ext cx="4529434" cy="4755823"/>
            <a:chOff x="6028019" y="1122526"/>
            <a:chExt cx="4529434" cy="4755823"/>
          </a:xfrm>
        </p:grpSpPr>
        <p:pic>
          <p:nvPicPr>
            <p:cNvPr descr="SpeakwithanMD.com | Your Trusted Source for Virtual Consultations - Privacy  Policy - SpeakWithAnMD.com" id="185" name="Google Shape;185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28019" y="1122526"/>
              <a:ext cx="3144127" cy="4755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eakwithanMD.com | Your Trusted Source for Virtual Consultations - Privacy  Policy - SpeakWithAnMD.com" id="186" name="Google Shape;18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45217" y="2707064"/>
              <a:ext cx="1912236" cy="28924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/>
        </p:nvSpPr>
        <p:spPr>
          <a:xfrm>
            <a:off x="219400" y="843925"/>
            <a:ext cx="10666800" cy="6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Here is the process flow with series added to each point: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1. Load Document Data: Load the survey lung cancer CSV file.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https://www.kaggle.com/datasets/mysarahmadbhat/lung-cancer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2. Preprocess Document Data: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   - 2.1 Encode categorical variables.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   - 2.2 Fill missing data.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3. Train Decision Tree Classifier: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   - 3.1 Predict lung cancer (LUNG_CANCER).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4. Convert Rows to Text: Convert rows of data into natural language descriptions.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5. Send Document Text to </a:t>
            </a:r>
            <a:r>
              <a:rPr b="1" lang="en-US" sz="1700">
                <a:latin typeface="Montserrat"/>
                <a:ea typeface="Montserrat"/>
                <a:cs typeface="Montserrat"/>
                <a:sym typeface="Montserrat"/>
              </a:rPr>
              <a:t>Nugen API for Embeddings(nugen-flash-embed)</a:t>
            </a: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   - 5.1 Use the `get_nugen_embeddings` function to get embeddings.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6. Store Embeddings: Store the embeddings in a Pickle file.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7. User Query Input: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   - 7.1 The user inputs a query (e.g., "symptoms of lung cancer").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8. Convert </a:t>
            </a:r>
            <a:r>
              <a:rPr b="1" lang="en-US" sz="1700">
                <a:latin typeface="Montserrat"/>
                <a:ea typeface="Montserrat"/>
                <a:cs typeface="Montserrat"/>
                <a:sym typeface="Montserrat"/>
              </a:rPr>
              <a:t>Query to Embedding using Nugen</a:t>
            </a: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: Convert the user query into an embedding using Nugen API.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9. Compute Cosine Similarity (can use RandomForestClassifier,SVM,KNN, BERT) with Pre-stored Embeddings: Compare the query's embedding with pre-stored document embeddings using cosine similarity.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10. Retrieve &amp; Rank Top-k Most Relevant Documents: Retrieve and rank the most relevant documents based on similarity( 70 &gt; - High, &lt;70 is Low).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11. Chatbot Stream Lit UI responds with if User has high/low changes of lung cancer.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8583950" y="-4526"/>
            <a:ext cx="3606221" cy="3164485"/>
          </a:xfrm>
          <a:custGeom>
            <a:rect b="b" l="l" r="r" t="t"/>
            <a:pathLst>
              <a:path extrusionOk="0" h="3801183" w="4063348">
                <a:moveTo>
                  <a:pt x="310440" y="0"/>
                </a:moveTo>
                <a:lnTo>
                  <a:pt x="4063348" y="0"/>
                </a:lnTo>
                <a:lnTo>
                  <a:pt x="4063348" y="3324642"/>
                </a:lnTo>
                <a:lnTo>
                  <a:pt x="4014082" y="3361482"/>
                </a:lnTo>
                <a:cubicBezTo>
                  <a:pt x="3603173" y="3639087"/>
                  <a:pt x="3107816" y="3801183"/>
                  <a:pt x="2574599" y="3801183"/>
                </a:cubicBezTo>
                <a:cubicBezTo>
                  <a:pt x="1152687" y="3801183"/>
                  <a:pt x="0" y="2648496"/>
                  <a:pt x="0" y="1226584"/>
                </a:cubicBezTo>
                <a:cubicBezTo>
                  <a:pt x="0" y="871106"/>
                  <a:pt x="72043" y="532455"/>
                  <a:pt x="202325" y="224434"/>
                </a:cubicBezTo>
                <a:lnTo>
                  <a:pt x="3104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291675" y="0"/>
            <a:ext cx="60144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r>
              <a:rPr b="1" lang="en-US" sz="4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Flow</a:t>
            </a:r>
            <a:endParaRPr b="1" sz="4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 flipH="1">
            <a:off x="7353300" y="0"/>
            <a:ext cx="4838700" cy="6858000"/>
          </a:xfrm>
          <a:custGeom>
            <a:rect b="b" l="l" r="r" t="t"/>
            <a:pathLst>
              <a:path extrusionOk="0" h="6858000" w="4838700">
                <a:moveTo>
                  <a:pt x="0" y="0"/>
                </a:moveTo>
                <a:lnTo>
                  <a:pt x="4838700" y="0"/>
                </a:lnTo>
                <a:lnTo>
                  <a:pt x="3124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wearing a vr headset&#10;&#10;Description automatically generated with medium confidence" id="199" name="Google Shape;199;p24"/>
          <p:cNvPicPr preferRelativeResize="0"/>
          <p:nvPr/>
        </p:nvPicPr>
        <p:blipFill rotWithShape="1">
          <a:blip r:embed="rId3">
            <a:alphaModFix/>
          </a:blip>
          <a:srcRect b="105" l="18705" r="25891" t="1427"/>
          <a:stretch/>
        </p:blipFill>
        <p:spPr>
          <a:xfrm>
            <a:off x="5842231" y="1265250"/>
            <a:ext cx="4327500" cy="4327500"/>
          </a:xfrm>
          <a:custGeom>
            <a:rect b="b" l="l" r="r" t="t"/>
            <a:pathLst>
              <a:path extrusionOk="0" h="4327500" w="4327500">
                <a:moveTo>
                  <a:pt x="2163750" y="0"/>
                </a:moveTo>
                <a:cubicBezTo>
                  <a:pt x="3358756" y="0"/>
                  <a:pt x="4327500" y="968744"/>
                  <a:pt x="4327500" y="2163750"/>
                </a:cubicBezTo>
                <a:cubicBezTo>
                  <a:pt x="4327500" y="3358756"/>
                  <a:pt x="3358756" y="4327500"/>
                  <a:pt x="2163750" y="4327500"/>
                </a:cubicBezTo>
                <a:cubicBezTo>
                  <a:pt x="968744" y="4327500"/>
                  <a:pt x="0" y="3358756"/>
                  <a:pt x="0" y="2163750"/>
                </a:cubicBezTo>
                <a:cubicBezTo>
                  <a:pt x="0" y="968744"/>
                  <a:pt x="968744" y="0"/>
                  <a:pt x="216375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00" name="Google Shape;200;p24"/>
          <p:cNvGrpSpPr/>
          <p:nvPr/>
        </p:nvGrpSpPr>
        <p:grpSpPr>
          <a:xfrm>
            <a:off x="256086" y="1118324"/>
            <a:ext cx="6648361" cy="5046072"/>
            <a:chOff x="7160659" y="1376306"/>
            <a:chExt cx="5084400" cy="5046072"/>
          </a:xfrm>
        </p:grpSpPr>
        <p:sp>
          <p:nvSpPr>
            <p:cNvPr id="201" name="Google Shape;201;p24"/>
            <p:cNvSpPr txBox="1"/>
            <p:nvPr/>
          </p:nvSpPr>
          <p:spPr>
            <a:xfrm>
              <a:off x="7356254" y="1376306"/>
              <a:ext cx="4705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Future Enhancements</a:t>
              </a:r>
              <a:endParaRPr b="1" sz="3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7160659" y="1904678"/>
              <a:ext cx="5084400" cy="451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ontserrat"/>
                <a:buChar char="●"/>
              </a:pPr>
              <a:r>
                <a:rPr b="1"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Improvement and Experimentation</a:t>
              </a:r>
              <a:endParaRPr b="1"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619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100"/>
                <a:buFont typeface="Montserrat"/>
                <a:buChar char="●"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Expansion and Enrichment</a:t>
              </a:r>
              <a:endParaRPr b="1" sz="21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ontserrat"/>
                <a:buChar char="●"/>
              </a:pPr>
              <a:r>
                <a:rPr b="1"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Expanded Knowledge Base</a:t>
              </a:r>
              <a:r>
                <a:rPr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Incorporate more comprehensive cancer-related data.</a:t>
              </a:r>
              <a:endParaRPr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ontserrat"/>
                <a:buChar char="●"/>
              </a:pPr>
              <a:r>
                <a:rPr b="1"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Natural Language Processing (NLP) Enhancements</a:t>
              </a:r>
              <a:endParaRPr b="1"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ontserrat"/>
                <a:buChar char="○"/>
              </a:pPr>
              <a:r>
                <a:rPr b="1"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Multilingual Support</a:t>
              </a:r>
              <a:r>
                <a:rPr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Enable chatbot responses in </a:t>
              </a:r>
              <a:r>
                <a:rPr b="1"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languages</a:t>
              </a:r>
              <a:r>
                <a:rPr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ontserrat"/>
                <a:buChar char="●"/>
              </a:pPr>
              <a:r>
                <a:rPr b="1"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Personalised Real-Time Predictions/Recommendation and Interactive Systems</a:t>
              </a:r>
              <a:endParaRPr b="1"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ontserrat"/>
                <a:buChar char="●"/>
              </a:pPr>
              <a:r>
                <a:rPr b="1"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Integration with Electronic Health Records</a:t>
              </a:r>
              <a:endParaRPr b="1"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ontserrat"/>
                <a:buChar char="●"/>
              </a:pPr>
              <a:r>
                <a:rPr b="1"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Voice Interaction Capabilities</a:t>
              </a:r>
              <a:r>
                <a:rPr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Adding voice-based interaction for enhanced accessibility.</a:t>
              </a:r>
              <a:endParaRPr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A picture containing black, darkness&#10;&#10;Description automatically generated" id="203" name="Google Shape;203;p24"/>
          <p:cNvPicPr preferRelativeResize="0"/>
          <p:nvPr/>
        </p:nvPicPr>
        <p:blipFill rotWithShape="1">
          <a:blip r:embed="rId4">
            <a:alphaModFix amt="33000"/>
          </a:blip>
          <a:srcRect b="0" l="0" r="0" t="0"/>
          <a:stretch/>
        </p:blipFill>
        <p:spPr>
          <a:xfrm flipH="1" rot="5400000">
            <a:off x="9851634" y="4517634"/>
            <a:ext cx="2462981" cy="2217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lack, darkness&#10;&#10;Description automatically generated" id="204" name="Google Shape;204;p24"/>
          <p:cNvPicPr preferRelativeResize="0"/>
          <p:nvPr/>
        </p:nvPicPr>
        <p:blipFill rotWithShape="1">
          <a:blip r:embed="rId5">
            <a:alphaModFix amt="38000"/>
          </a:blip>
          <a:srcRect b="0" l="0" r="0" t="0"/>
          <a:stretch/>
        </p:blipFill>
        <p:spPr>
          <a:xfrm>
            <a:off x="1" y="1"/>
            <a:ext cx="1828799" cy="164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 flipH="1">
            <a:off x="7353300" y="0"/>
            <a:ext cx="4838700" cy="6858000"/>
          </a:xfrm>
          <a:custGeom>
            <a:rect b="b" l="l" r="r" t="t"/>
            <a:pathLst>
              <a:path extrusionOk="0" h="6858000" w="4838700">
                <a:moveTo>
                  <a:pt x="0" y="0"/>
                </a:moveTo>
                <a:lnTo>
                  <a:pt x="4838700" y="0"/>
                </a:lnTo>
                <a:lnTo>
                  <a:pt x="3124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wearing a vr headset&#10;&#10;Description automatically generated with medium confidence" id="210" name="Google Shape;210;p25"/>
          <p:cNvPicPr preferRelativeResize="0"/>
          <p:nvPr/>
        </p:nvPicPr>
        <p:blipFill rotWithShape="1">
          <a:blip r:embed="rId3">
            <a:alphaModFix/>
          </a:blip>
          <a:srcRect b="108" l="18704" r="25890" t="1427"/>
          <a:stretch/>
        </p:blipFill>
        <p:spPr>
          <a:xfrm>
            <a:off x="5842231" y="1265250"/>
            <a:ext cx="4327500" cy="4327500"/>
          </a:xfrm>
          <a:custGeom>
            <a:rect b="b" l="l" r="r" t="t"/>
            <a:pathLst>
              <a:path extrusionOk="0" h="4327500" w="4327500">
                <a:moveTo>
                  <a:pt x="2163750" y="0"/>
                </a:moveTo>
                <a:cubicBezTo>
                  <a:pt x="3358756" y="0"/>
                  <a:pt x="4327500" y="968744"/>
                  <a:pt x="4327500" y="2163750"/>
                </a:cubicBezTo>
                <a:cubicBezTo>
                  <a:pt x="4327500" y="3358756"/>
                  <a:pt x="3358756" y="4327500"/>
                  <a:pt x="2163750" y="4327500"/>
                </a:cubicBezTo>
                <a:cubicBezTo>
                  <a:pt x="968744" y="4327500"/>
                  <a:pt x="0" y="3358756"/>
                  <a:pt x="0" y="2163750"/>
                </a:cubicBezTo>
                <a:cubicBezTo>
                  <a:pt x="0" y="968744"/>
                  <a:pt x="968744" y="0"/>
                  <a:pt x="216375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11" name="Google Shape;211;p25"/>
          <p:cNvGrpSpPr/>
          <p:nvPr/>
        </p:nvGrpSpPr>
        <p:grpSpPr>
          <a:xfrm>
            <a:off x="471229" y="1034222"/>
            <a:ext cx="4838700" cy="5486047"/>
            <a:chOff x="7356244" y="1292211"/>
            <a:chExt cx="4838700" cy="5486047"/>
          </a:xfrm>
        </p:grpSpPr>
        <p:sp>
          <p:nvSpPr>
            <p:cNvPr id="212" name="Google Shape;212;p25"/>
            <p:cNvSpPr txBox="1"/>
            <p:nvPr/>
          </p:nvSpPr>
          <p:spPr>
            <a:xfrm>
              <a:off x="7356250" y="1292211"/>
              <a:ext cx="3933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</a:t>
              </a:r>
              <a:endParaRPr b="1" sz="4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7356244" y="2376058"/>
              <a:ext cx="4838700" cy="440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ontserrat"/>
                <a:buChar char="●"/>
              </a:pPr>
              <a:r>
                <a:rPr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CancerCare AI aims to revolutionize cancer care by offering accessible, accurate, and empathetic support to patients and caregivers.</a:t>
              </a:r>
              <a:endParaRPr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ontserrat"/>
                <a:buChar char="●"/>
              </a:pPr>
              <a:r>
                <a:rPr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Our AI-driven approach bridges the information gap and enhances patient comfort.</a:t>
              </a:r>
              <a:endParaRPr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Montserrat"/>
                <a:buChar char="●"/>
              </a:pPr>
              <a:r>
                <a:rPr lang="en-US" sz="16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Thank you for your attention! We are happy to answer any questions you may have.</a:t>
              </a:r>
              <a:endParaRPr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A picture containing black, darkness&#10;&#10;Description automatically generated" id="214" name="Google Shape;214;p25"/>
          <p:cNvPicPr preferRelativeResize="0"/>
          <p:nvPr/>
        </p:nvPicPr>
        <p:blipFill rotWithShape="1">
          <a:blip r:embed="rId4">
            <a:alphaModFix amt="33000"/>
          </a:blip>
          <a:srcRect b="0" l="0" r="0" t="0"/>
          <a:stretch/>
        </p:blipFill>
        <p:spPr>
          <a:xfrm flipH="1" rot="5400000">
            <a:off x="9851634" y="4517634"/>
            <a:ext cx="2462981" cy="2217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lack, darkness&#10;&#10;Description automatically generated" id="215" name="Google Shape;215;p25"/>
          <p:cNvPicPr preferRelativeResize="0"/>
          <p:nvPr/>
        </p:nvPicPr>
        <p:blipFill rotWithShape="1">
          <a:blip r:embed="rId5">
            <a:alphaModFix amt="38000"/>
          </a:blip>
          <a:srcRect b="0" l="0" r="0" t="0"/>
          <a:stretch/>
        </p:blipFill>
        <p:spPr>
          <a:xfrm>
            <a:off x="1" y="1"/>
            <a:ext cx="1828799" cy="1646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/>
        </p:nvSpPr>
        <p:spPr>
          <a:xfrm>
            <a:off x="3046972" y="6192607"/>
            <a:ext cx="60980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1" name="Google Shape;221;p26"/>
          <p:cNvGrpSpPr/>
          <p:nvPr/>
        </p:nvGrpSpPr>
        <p:grpSpPr>
          <a:xfrm>
            <a:off x="93051" y="2552671"/>
            <a:ext cx="9249409" cy="3560050"/>
            <a:chOff x="273850" y="1622451"/>
            <a:chExt cx="9249409" cy="3560050"/>
          </a:xfrm>
        </p:grpSpPr>
        <p:sp>
          <p:nvSpPr>
            <p:cNvPr id="222" name="Google Shape;222;p26"/>
            <p:cNvSpPr txBox="1"/>
            <p:nvPr/>
          </p:nvSpPr>
          <p:spPr>
            <a:xfrm>
              <a:off x="273850" y="1622451"/>
              <a:ext cx="88722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Thank You!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	</a:t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2668859" y="4659301"/>
              <a:ext cx="6854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6"/>
          <p:cNvSpPr/>
          <p:nvPr/>
        </p:nvSpPr>
        <p:spPr>
          <a:xfrm flipH="1">
            <a:off x="7353300" y="0"/>
            <a:ext cx="4838700" cy="6858000"/>
          </a:xfrm>
          <a:custGeom>
            <a:rect b="b" l="l" r="r" t="t"/>
            <a:pathLst>
              <a:path extrusionOk="0" h="6858000" w="4838700">
                <a:moveTo>
                  <a:pt x="0" y="0"/>
                </a:moveTo>
                <a:lnTo>
                  <a:pt x="4838700" y="0"/>
                </a:lnTo>
                <a:lnTo>
                  <a:pt x="3124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white coat holding a stethoscope&#10;&#10;Description automatically generated" id="92" name="Google Shape;92;p14"/>
          <p:cNvPicPr preferRelativeResize="0"/>
          <p:nvPr/>
        </p:nvPicPr>
        <p:blipFill rotWithShape="1">
          <a:blip r:embed="rId3">
            <a:alphaModFix amt="13000"/>
          </a:blip>
          <a:srcRect b="26923" l="932" r="932" t="9081"/>
          <a:stretch/>
        </p:blipFill>
        <p:spPr>
          <a:xfrm>
            <a:off x="227594" y="0"/>
            <a:ext cx="11964412" cy="5400326"/>
          </a:xfrm>
          <a:custGeom>
            <a:rect b="b" l="l" r="r" t="t"/>
            <a:pathLst>
              <a:path extrusionOk="0" h="4170136" w="11964412">
                <a:moveTo>
                  <a:pt x="0" y="0"/>
                </a:moveTo>
                <a:lnTo>
                  <a:pt x="11964412" y="0"/>
                </a:lnTo>
                <a:cubicBezTo>
                  <a:pt x="11964412" y="2303103"/>
                  <a:pt x="9286087" y="4170136"/>
                  <a:pt x="5982206" y="4170136"/>
                </a:cubicBezTo>
                <a:cubicBezTo>
                  <a:pt x="2678325" y="4170136"/>
                  <a:pt x="0" y="2303103"/>
                  <a:pt x="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black, darkness&#10;&#10;Description automatically generated" id="93" name="Google Shape;93;p14"/>
          <p:cNvPicPr preferRelativeResize="0"/>
          <p:nvPr/>
        </p:nvPicPr>
        <p:blipFill rotWithShape="1">
          <a:blip r:embed="rId4">
            <a:alphaModFix amt="38000"/>
          </a:blip>
          <a:srcRect b="0" l="0" r="0" t="0"/>
          <a:stretch/>
        </p:blipFill>
        <p:spPr>
          <a:xfrm>
            <a:off x="1" y="0"/>
            <a:ext cx="2802194" cy="2523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lack, darkness&#10;&#10;Description automatically generated" id="94" name="Google Shape;94;p14"/>
          <p:cNvPicPr preferRelativeResize="0"/>
          <p:nvPr/>
        </p:nvPicPr>
        <p:blipFill rotWithShape="1">
          <a:blip r:embed="rId4">
            <a:alphaModFix amt="33000"/>
          </a:blip>
          <a:srcRect b="0" l="0" r="0" t="0"/>
          <a:stretch/>
        </p:blipFill>
        <p:spPr>
          <a:xfrm flipH="1" rot="5400000">
            <a:off x="9851634" y="4517634"/>
            <a:ext cx="2462981" cy="22177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1255900" y="2114050"/>
            <a:ext cx="94977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2327" y="819500"/>
            <a:ext cx="1809775" cy="18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6438" y="3395299"/>
            <a:ext cx="1809776" cy="180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784438" y="3289738"/>
            <a:ext cx="1930874" cy="193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550" y="3395288"/>
            <a:ext cx="1809776" cy="180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9">
            <a:alphaModFix/>
          </a:blip>
          <a:srcRect b="0" l="12556" r="0" t="22318"/>
          <a:stretch/>
        </p:blipFill>
        <p:spPr>
          <a:xfrm>
            <a:off x="1456550" y="971576"/>
            <a:ext cx="1930874" cy="171531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456550" y="2686900"/>
            <a:ext cx="2543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Shahil Dhotre</a:t>
            </a:r>
            <a:endParaRPr sz="1600"/>
          </a:p>
        </p:txBody>
      </p:sp>
      <p:sp>
        <p:nvSpPr>
          <p:cNvPr id="102" name="Google Shape;102;p14"/>
          <p:cNvSpPr txBox="1"/>
          <p:nvPr/>
        </p:nvSpPr>
        <p:spPr>
          <a:xfrm>
            <a:off x="7919305" y="2686900"/>
            <a:ext cx="3426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Shubham Narkhede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456550" y="5396100"/>
            <a:ext cx="2350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Rahul Phadtare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4784363" y="2686900"/>
            <a:ext cx="2350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Chirag Dhamange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4721850" y="5396100"/>
            <a:ext cx="2748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Anupama Aphale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8112325" y="5452650"/>
            <a:ext cx="2627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Savani Shrotri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10">
            <a:alphaModFix/>
          </a:blip>
          <a:srcRect b="-41103" l="-41103" r="0" t="0"/>
          <a:stretch/>
        </p:blipFill>
        <p:spPr>
          <a:xfrm>
            <a:off x="4518888" y="819502"/>
            <a:ext cx="1930875" cy="257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0" y="0"/>
            <a:ext cx="4838700" cy="6858000"/>
          </a:xfrm>
          <a:custGeom>
            <a:rect b="b" l="l" r="r" t="t"/>
            <a:pathLst>
              <a:path extrusionOk="0" h="6858000" w="4838700">
                <a:moveTo>
                  <a:pt x="0" y="0"/>
                </a:moveTo>
                <a:lnTo>
                  <a:pt x="4838700" y="0"/>
                </a:lnTo>
                <a:lnTo>
                  <a:pt x="3124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erson, clothing, medical equipment, medical&#10;&#10;Description automatically generated" id="113" name="Google Shape;113;p15"/>
          <p:cNvPicPr preferRelativeResize="0"/>
          <p:nvPr/>
        </p:nvPicPr>
        <p:blipFill rotWithShape="1">
          <a:blip r:embed="rId3">
            <a:alphaModFix/>
          </a:blip>
          <a:srcRect b="1490" l="16263" r="19056" t="1490"/>
          <a:stretch/>
        </p:blipFill>
        <p:spPr>
          <a:xfrm>
            <a:off x="1841731" y="1331913"/>
            <a:ext cx="4267200" cy="4267200"/>
          </a:xfrm>
          <a:custGeom>
            <a:rect b="b" l="l" r="r" t="t"/>
            <a:pathLst>
              <a:path extrusionOk="0" h="4267200" w="4267200">
                <a:moveTo>
                  <a:pt x="2133600" y="0"/>
                </a:moveTo>
                <a:cubicBezTo>
                  <a:pt x="3311955" y="0"/>
                  <a:pt x="4267200" y="955245"/>
                  <a:pt x="4267200" y="2133600"/>
                </a:cubicBezTo>
                <a:cubicBezTo>
                  <a:pt x="4267200" y="3311955"/>
                  <a:pt x="3311955" y="4267200"/>
                  <a:pt x="2133600" y="4267200"/>
                </a:cubicBezTo>
                <a:cubicBezTo>
                  <a:pt x="955245" y="4267200"/>
                  <a:pt x="0" y="3311955"/>
                  <a:pt x="0" y="2133600"/>
                </a:cubicBezTo>
                <a:cubicBezTo>
                  <a:pt x="0" y="955245"/>
                  <a:pt x="955245" y="0"/>
                  <a:pt x="213360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14" name="Google Shape;114;p15"/>
          <p:cNvGrpSpPr/>
          <p:nvPr/>
        </p:nvGrpSpPr>
        <p:grpSpPr>
          <a:xfrm>
            <a:off x="6173725" y="623900"/>
            <a:ext cx="5110141" cy="6455635"/>
            <a:chOff x="6670125" y="1063536"/>
            <a:chExt cx="3933904" cy="39898856"/>
          </a:xfrm>
        </p:grpSpPr>
        <p:sp>
          <p:nvSpPr>
            <p:cNvPr id="115" name="Google Shape;115;p15"/>
            <p:cNvSpPr txBox="1"/>
            <p:nvPr/>
          </p:nvSpPr>
          <p:spPr>
            <a:xfrm>
              <a:off x="6670125" y="1063536"/>
              <a:ext cx="3933900" cy="43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0" u="none" cap="none" strike="noStrik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Introduction </a:t>
              </a:r>
              <a:endParaRPr b="1" sz="4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6670129" y="8142092"/>
              <a:ext cx="3933900" cy="3282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Lung Cancer Symptom Detection Chatbot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Char char="●"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Cancer patients often face difficulties in accessing reliable and personalized information during their treatment.</a:t>
              </a:r>
              <a:endPara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b="1"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CancerCare AI</a:t>
              </a:r>
              <a:r>
                <a:rPr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is an innovative chatbot designed to provide 24/7 support, offering accurate, empathetic responses to patient queries of the symptoms they have high/low changes of lung cancer</a:t>
              </a:r>
              <a:endPara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Char char="●"/>
              </a:pPr>
              <a:r>
                <a:rPr lang="en-US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This presentation will showcase how our solution aims to improve patient experience and ease the burden on healthcare providers.</a:t>
              </a:r>
              <a:endPara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A picture containing black, darkness&#10;&#10;Description automatically generated" id="117" name="Google Shape;117;p15"/>
          <p:cNvPicPr preferRelativeResize="0"/>
          <p:nvPr/>
        </p:nvPicPr>
        <p:blipFill rotWithShape="1">
          <a:blip r:embed="rId4">
            <a:alphaModFix amt="38000"/>
          </a:blip>
          <a:srcRect b="0" l="0" r="0" t="0"/>
          <a:stretch/>
        </p:blipFill>
        <p:spPr>
          <a:xfrm>
            <a:off x="1" y="1"/>
            <a:ext cx="1828799" cy="164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737626" y="4103937"/>
            <a:ext cx="109497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Healthcare Chatbot for analysing patients symptoms to possible diseases.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Scope of this Hackathon: User enters symptoms and chatbot responds with the low/high probability of the person having disease(in this case lung cancer)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Improved Early Detection and Diagnosis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Improved Patient Access to Care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Cost-Effective Healthcare for Patients/Cost Reduction for Healthcare Providers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Enhanced Patient Engagement and Satisfaction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Users : Any person extendable to healthcare professionals, patients and caregivers.</a:t>
            </a:r>
            <a:endParaRPr sz="16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504825" y="666750"/>
            <a:ext cx="11182500" cy="279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cartoon, symbol, carmine&#10;&#10;Description automatically generated" id="124" name="Google Shape;124;p16"/>
          <p:cNvPicPr preferRelativeResize="0"/>
          <p:nvPr/>
        </p:nvPicPr>
        <p:blipFill rotWithShape="1">
          <a:blip r:embed="rId3">
            <a:alphaModFix/>
          </a:blip>
          <a:srcRect b="11371" l="19028" r="20908" t="0"/>
          <a:stretch/>
        </p:blipFill>
        <p:spPr>
          <a:xfrm>
            <a:off x="7848600" y="440144"/>
            <a:ext cx="3638552" cy="35794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1604977" y="1680150"/>
            <a:ext cx="6123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Impact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0" y="6417856"/>
            <a:ext cx="12192000" cy="44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8128652" y="-4534"/>
            <a:ext cx="4063348" cy="3801183"/>
          </a:xfrm>
          <a:custGeom>
            <a:rect b="b" l="l" r="r" t="t"/>
            <a:pathLst>
              <a:path extrusionOk="0" h="3801183" w="4063348">
                <a:moveTo>
                  <a:pt x="310440" y="0"/>
                </a:moveTo>
                <a:lnTo>
                  <a:pt x="4063348" y="0"/>
                </a:lnTo>
                <a:lnTo>
                  <a:pt x="4063348" y="3324642"/>
                </a:lnTo>
                <a:lnTo>
                  <a:pt x="4014082" y="3361482"/>
                </a:lnTo>
                <a:cubicBezTo>
                  <a:pt x="3603173" y="3639087"/>
                  <a:pt x="3107816" y="3801183"/>
                  <a:pt x="2574599" y="3801183"/>
                </a:cubicBezTo>
                <a:cubicBezTo>
                  <a:pt x="1152687" y="3801183"/>
                  <a:pt x="0" y="2648496"/>
                  <a:pt x="0" y="1226584"/>
                </a:cubicBezTo>
                <a:cubicBezTo>
                  <a:pt x="0" y="871106"/>
                  <a:pt x="72043" y="532455"/>
                  <a:pt x="202325" y="224434"/>
                </a:cubicBezTo>
                <a:lnTo>
                  <a:pt x="3104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screenshot, text, art&#10;&#10;Description automatically generated" id="132" name="Google Shape;132;p17"/>
          <p:cNvPicPr preferRelativeResize="0"/>
          <p:nvPr/>
        </p:nvPicPr>
        <p:blipFill rotWithShape="1">
          <a:blip r:embed="rId3">
            <a:alphaModFix/>
          </a:blip>
          <a:srcRect b="3941" l="16414" r="20430" t="1316"/>
          <a:stretch/>
        </p:blipFill>
        <p:spPr>
          <a:xfrm>
            <a:off x="6117718" y="853050"/>
            <a:ext cx="5151517" cy="5151899"/>
          </a:xfrm>
          <a:custGeom>
            <a:rect b="b" l="l" r="r" t="t"/>
            <a:pathLst>
              <a:path extrusionOk="0" h="5151899" w="5151517">
                <a:moveTo>
                  <a:pt x="2571406" y="10"/>
                </a:moveTo>
                <a:cubicBezTo>
                  <a:pt x="2742396" y="916"/>
                  <a:pt x="2913041" y="67053"/>
                  <a:pt x="3042810" y="198205"/>
                </a:cubicBezTo>
                <a:lnTo>
                  <a:pt x="4958320" y="2134125"/>
                </a:lnTo>
                <a:cubicBezTo>
                  <a:pt x="5217860" y="2396429"/>
                  <a:pt x="5215618" y="2819467"/>
                  <a:pt x="4953313" y="3079007"/>
                </a:cubicBezTo>
                <a:lnTo>
                  <a:pt x="3053590" y="4958702"/>
                </a:lnTo>
                <a:cubicBezTo>
                  <a:pt x="2791285" y="5218242"/>
                  <a:pt x="2368247" y="5216000"/>
                  <a:pt x="2108708" y="4953695"/>
                </a:cubicBezTo>
                <a:lnTo>
                  <a:pt x="193198" y="3017776"/>
                </a:lnTo>
                <a:cubicBezTo>
                  <a:pt x="-66342" y="2755471"/>
                  <a:pt x="-64100" y="2332433"/>
                  <a:pt x="198205" y="2072894"/>
                </a:cubicBezTo>
                <a:lnTo>
                  <a:pt x="2097928" y="193198"/>
                </a:lnTo>
                <a:cubicBezTo>
                  <a:pt x="2229081" y="63428"/>
                  <a:pt x="2400416" y="-896"/>
                  <a:pt x="2571406" y="1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3" name="Google Shape;133;p17"/>
          <p:cNvGrpSpPr/>
          <p:nvPr/>
        </p:nvGrpSpPr>
        <p:grpSpPr>
          <a:xfrm>
            <a:off x="751725" y="1101627"/>
            <a:ext cx="5366136" cy="4487523"/>
            <a:chOff x="7271902" y="795148"/>
            <a:chExt cx="5366136" cy="4487523"/>
          </a:xfrm>
        </p:grpSpPr>
        <p:sp>
          <p:nvSpPr>
            <p:cNvPr id="134" name="Google Shape;134;p17"/>
            <p:cNvSpPr txBox="1"/>
            <p:nvPr/>
          </p:nvSpPr>
          <p:spPr>
            <a:xfrm>
              <a:off x="7356238" y="795148"/>
              <a:ext cx="5281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 Overview</a:t>
              </a:r>
              <a:endParaRPr b="1" sz="4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7271902" y="2004271"/>
              <a:ext cx="5096400" cy="32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rgbClr val="3741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conversational AI chatbot tailored specifically for cancer patients.</a:t>
              </a:r>
              <a:endParaRPr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rgbClr val="3741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Provides reliable, context-aware answers to cancer-related questions.</a:t>
              </a:r>
              <a:endParaRPr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rgbClr val="3741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Available 24/7, offering consistent and empathetic support throughout the patient journey.</a:t>
              </a:r>
              <a:endParaRPr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A picture containing black, darkness&#10;&#10;Description automatically generated" id="136" name="Google Shape;136;p17"/>
          <p:cNvPicPr preferRelativeResize="0"/>
          <p:nvPr/>
        </p:nvPicPr>
        <p:blipFill rotWithShape="1">
          <a:blip r:embed="rId4">
            <a:alphaModFix amt="38000"/>
          </a:blip>
          <a:srcRect b="0" l="0" r="0" t="0"/>
          <a:stretch/>
        </p:blipFill>
        <p:spPr>
          <a:xfrm flipH="1" rot="5400000">
            <a:off x="10454245" y="5120245"/>
            <a:ext cx="1828799" cy="1646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6096000" y="589925"/>
            <a:ext cx="5225750" cy="5214790"/>
            <a:chOff x="6616700" y="283448"/>
            <a:chExt cx="5225750" cy="5214790"/>
          </a:xfrm>
        </p:grpSpPr>
        <p:sp>
          <p:nvSpPr>
            <p:cNvPr id="142" name="Google Shape;142;p18"/>
            <p:cNvSpPr txBox="1"/>
            <p:nvPr/>
          </p:nvSpPr>
          <p:spPr>
            <a:xfrm>
              <a:off x="6616700" y="283448"/>
              <a:ext cx="5225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Technology Stack</a:t>
              </a:r>
              <a:endParaRPr b="1" sz="4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6616750" y="1265238"/>
              <a:ext cx="5225700" cy="42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 Platform: Oracle Cloud (Hosting and Infrastructure)</a:t>
              </a:r>
              <a:endParaRPr sz="1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Frontend: Streamlit (User Interface)</a:t>
              </a:r>
              <a:endParaRPr sz="1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Backend: FastAPI (API Services)</a:t>
              </a:r>
              <a:endParaRPr sz="1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Model: Retrieval-Augmented Generation (RAG) fine-tuned on cancer-specific data</a:t>
              </a:r>
              <a:endParaRPr sz="1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Montserrat"/>
                <a:buChar char="●"/>
              </a:pPr>
              <a:r>
                <a:rPr lang="en-US" sz="1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Nugen API for Document and Query Embeddings(nugen-flash-embed)</a:t>
              </a:r>
              <a:endParaRPr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A picture containing black, darkness&#10;&#10;Description automatically generated" id="144" name="Google Shape;144;p18"/>
          <p:cNvPicPr preferRelativeResize="0"/>
          <p:nvPr/>
        </p:nvPicPr>
        <p:blipFill rotWithShape="1">
          <a:blip r:embed="rId3">
            <a:alphaModFix amt="38000"/>
          </a:blip>
          <a:srcRect b="0" l="0" r="0" t="0"/>
          <a:stretch/>
        </p:blipFill>
        <p:spPr>
          <a:xfrm rot="-5400000">
            <a:off x="-139503" y="4195309"/>
            <a:ext cx="2802194" cy="2523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503888" y="1652512"/>
            <a:ext cx="2019300" cy="20193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-3279" l="-8979" r="-25989" t="-4729"/>
            </a:stretch>
          </a:blipFill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2332358" y="4129599"/>
            <a:ext cx="1712700" cy="17127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690" l="-17168" r="-37028" t="-690"/>
            </a:stretch>
          </a:blipFill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2845787" y="1015744"/>
            <a:ext cx="2906100" cy="29061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-4619" l="-17668" r="-46659" t="-719"/>
            </a:stretch>
          </a:blipFill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0" y="-1"/>
            <a:ext cx="4705350" cy="3465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1092430" y="1252550"/>
            <a:ext cx="5880000" cy="449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p19"/>
          <p:cNvGrpSpPr/>
          <p:nvPr/>
        </p:nvGrpSpPr>
        <p:grpSpPr>
          <a:xfrm>
            <a:off x="1623550" y="1378705"/>
            <a:ext cx="4817700" cy="3837403"/>
            <a:chOff x="7356244" y="1107863"/>
            <a:chExt cx="4817700" cy="4702700"/>
          </a:xfrm>
        </p:grpSpPr>
        <p:sp>
          <p:nvSpPr>
            <p:cNvPr id="155" name="Google Shape;155;p19"/>
            <p:cNvSpPr txBox="1"/>
            <p:nvPr/>
          </p:nvSpPr>
          <p:spPr>
            <a:xfrm>
              <a:off x="7356244" y="1107863"/>
              <a:ext cx="4817700" cy="8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 Features</a:t>
              </a:r>
              <a:endParaRPr b="1" sz="4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6" name="Google Shape;156;p19"/>
            <p:cNvSpPr txBox="1"/>
            <p:nvPr/>
          </p:nvSpPr>
          <p:spPr>
            <a:xfrm>
              <a:off x="7356244" y="2019163"/>
              <a:ext cx="4817700" cy="37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238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500"/>
                <a:buFont typeface="Montserrat"/>
                <a:buChar char="●"/>
              </a:pPr>
              <a:r>
                <a:rPr lang="en-US" sz="15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Cancer-Specific Knowledge Base: In-depth, accurate answers to cancer-related queries.</a:t>
              </a:r>
              <a:endParaRPr sz="15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238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500"/>
                <a:buFont typeface="Montserrat"/>
                <a:buChar char="●"/>
              </a:pPr>
              <a:r>
                <a:rPr lang="en-US" sz="15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24/7 Availability: Provides round-the-clock support for patients and caregivers.</a:t>
              </a:r>
              <a:endParaRPr sz="15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238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500"/>
                <a:buFont typeface="Montserrat"/>
                <a:buChar char="●"/>
              </a:pPr>
              <a:r>
                <a:rPr lang="en-US" sz="15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LLM and RAG: : Handles complex medical terminology and patient questions.</a:t>
              </a:r>
              <a:endParaRPr sz="15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238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500"/>
                <a:buFont typeface="Montserrat"/>
                <a:buChar char="●"/>
              </a:pPr>
              <a:r>
                <a:rPr lang="en-US" sz="15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User-Friendly Interface: Intuitive design focused on ease of use and patient comfort.</a:t>
              </a:r>
              <a:endParaRPr sz="15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A picture containing black, darkness&#10;&#10;Description automatically generated" id="157" name="Google Shape;157;p19"/>
          <p:cNvPicPr preferRelativeResize="0"/>
          <p:nvPr/>
        </p:nvPicPr>
        <p:blipFill rotWithShape="1">
          <a:blip r:embed="rId3">
            <a:alphaModFix amt="38000"/>
          </a:blip>
          <a:srcRect b="0" l="0" r="0" t="0"/>
          <a:stretch/>
        </p:blipFill>
        <p:spPr>
          <a:xfrm flipH="1" rot="5400000">
            <a:off x="10454245" y="5120245"/>
            <a:ext cx="1828799" cy="1646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lab coat using a pipette&#10;&#10;Description automatically generated with low confidence" id="158" name="Google Shape;158;p19"/>
          <p:cNvPicPr preferRelativeResize="0"/>
          <p:nvPr/>
        </p:nvPicPr>
        <p:blipFill rotWithShape="1">
          <a:blip r:embed="rId4">
            <a:alphaModFix/>
          </a:blip>
          <a:srcRect b="77" l="16295" r="22224" t="1588"/>
          <a:stretch/>
        </p:blipFill>
        <p:spPr>
          <a:xfrm>
            <a:off x="6972299" y="1177551"/>
            <a:ext cx="4216401" cy="449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1092430" y="1252550"/>
            <a:ext cx="5880000" cy="449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sx="102000" rotWithShape="0" algn="ctr" sy="102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20"/>
          <p:cNvGrpSpPr/>
          <p:nvPr/>
        </p:nvGrpSpPr>
        <p:grpSpPr>
          <a:xfrm>
            <a:off x="1623550" y="1378705"/>
            <a:ext cx="4817700" cy="1066756"/>
            <a:chOff x="7356244" y="1107863"/>
            <a:chExt cx="4817700" cy="1307300"/>
          </a:xfrm>
        </p:grpSpPr>
        <p:sp>
          <p:nvSpPr>
            <p:cNvPr id="165" name="Google Shape;165;p20"/>
            <p:cNvSpPr txBox="1"/>
            <p:nvPr/>
          </p:nvSpPr>
          <p:spPr>
            <a:xfrm>
              <a:off x="7356244" y="1107863"/>
              <a:ext cx="4817700" cy="8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6" name="Google Shape;166;p20"/>
            <p:cNvSpPr txBox="1"/>
            <p:nvPr/>
          </p:nvSpPr>
          <p:spPr>
            <a:xfrm>
              <a:off x="7356244" y="2019163"/>
              <a:ext cx="48177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A picture containing black, darkness&#10;&#10;Description automatically generated" id="167" name="Google Shape;167;p20"/>
          <p:cNvPicPr preferRelativeResize="0"/>
          <p:nvPr/>
        </p:nvPicPr>
        <p:blipFill rotWithShape="1">
          <a:blip r:embed="rId3">
            <a:alphaModFix amt="38000"/>
          </a:blip>
          <a:srcRect b="0" l="0" r="0" t="0"/>
          <a:stretch/>
        </p:blipFill>
        <p:spPr>
          <a:xfrm flipH="1" rot="5400000">
            <a:off x="10454245" y="5120245"/>
            <a:ext cx="1828799" cy="1646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lab coat using a pipette&#10;&#10;Description automatically generated with low confidence" id="168" name="Google Shape;168;p20"/>
          <p:cNvPicPr preferRelativeResize="0"/>
          <p:nvPr/>
        </p:nvPicPr>
        <p:blipFill rotWithShape="1">
          <a:blip r:embed="rId4">
            <a:alphaModFix/>
          </a:blip>
          <a:srcRect b="78" l="16298" r="22219" t="1592"/>
          <a:stretch/>
        </p:blipFill>
        <p:spPr>
          <a:xfrm>
            <a:off x="6972299" y="1177551"/>
            <a:ext cx="4216403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263" y="-3549"/>
            <a:ext cx="1016946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050" y="51900"/>
            <a:ext cx="10006725" cy="6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2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49E7"/>
      </a:accent1>
      <a:accent2>
        <a:srgbClr val="0097A7"/>
      </a:accent2>
      <a:accent3>
        <a:srgbClr val="869FB2"/>
      </a:accent3>
      <a:accent4>
        <a:srgbClr val="FCBD24"/>
      </a:accent4>
      <a:accent5>
        <a:srgbClr val="EC3A3B"/>
      </a:accent5>
      <a:accent6>
        <a:srgbClr val="00B0F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